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78" y="64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E89A14-00E3-4F3D-A8D0-5FE7B62BFD79}" type="datetimeFigureOut">
              <a:rPr lang="en-US" smtClean="0"/>
              <a:t>6/16/2010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883C61-52E7-4B6C-AC69-CECE2CCCF164}"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883C61-52E7-4B6C-AC69-CECE2CCCF164}"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883C61-52E7-4B6C-AC69-CECE2CCCF164}"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883C61-52E7-4B6C-AC69-CECE2CCCF164}"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883C61-52E7-4B6C-AC69-CECE2CCCF164}"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883C61-52E7-4B6C-AC69-CECE2CCCF164}"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883C61-52E7-4B6C-AC69-CECE2CCCF164}"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883C61-52E7-4B6C-AC69-CECE2CCCF164}"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883C61-52E7-4B6C-AC69-CECE2CCCF164}"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7FE339D-E470-4A3C-97C9-F8B38F951FDF}" type="datetimeFigureOut">
              <a:rPr lang="en-US" smtClean="0"/>
              <a:t>6/16/2010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905DD39-1E52-414A-98CC-AB1F370B696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FE339D-E470-4A3C-97C9-F8B38F951FDF}" type="datetimeFigureOut">
              <a:rPr lang="en-US" smtClean="0"/>
              <a:t>6/16/2010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905DD39-1E52-414A-98CC-AB1F370B6967}" type="slidenum">
              <a:rPr lang="en-US" smtClean="0"/>
              <a:t>‹#›</a:t>
            </a:fld>
            <a:endParaRPr lang="en-US"/>
          </a:p>
        </p:txBody>
      </p:sp>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D7FE339D-E470-4A3C-97C9-F8B38F951FDF}" type="datetimeFigureOut">
              <a:rPr lang="en-US" smtClean="0"/>
              <a:t>6/16/2010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905DD39-1E52-414A-98CC-AB1F370B6967}" type="slidenum">
              <a:rPr lang="en-US" smtClean="0"/>
              <a:t>‹#›</a:t>
            </a:fld>
            <a:endParaRPr lang="en-US"/>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7FE339D-E470-4A3C-97C9-F8B38F951FDF}" type="datetimeFigureOut">
              <a:rPr lang="en-US" smtClean="0"/>
              <a:t>6/16/2010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905DD39-1E52-414A-98CC-AB1F370B6967}" type="slidenum">
              <a:rPr lang="en-US" smtClean="0"/>
              <a:t>‹#›</a:t>
            </a:fld>
            <a:endParaRPr lang="en-US"/>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7FE339D-E470-4A3C-97C9-F8B38F951FDF}" type="datetimeFigureOut">
              <a:rPr lang="en-US" smtClean="0"/>
              <a:t>6/16/2010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9905DD39-1E52-414A-98CC-AB1F370B696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spd="slow">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FE339D-E470-4A3C-97C9-F8B38F951FDF}" type="datetimeFigureOut">
              <a:rPr lang="en-US" smtClean="0"/>
              <a:t>6/16/2010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905DD39-1E52-414A-98CC-AB1F370B6967}" type="slidenum">
              <a:rPr lang="en-US" smtClean="0"/>
              <a:t>‹#›</a:t>
            </a:fld>
            <a:endParaRPr lang="en-US"/>
          </a:p>
        </p:txBody>
      </p:sp>
    </p:spTree>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7FE339D-E470-4A3C-97C9-F8B38F951FDF}" type="datetimeFigureOut">
              <a:rPr lang="en-US" smtClean="0"/>
              <a:t>6/16/2010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905DD39-1E52-414A-98CC-AB1F370B6967}" type="slidenum">
              <a:rPr lang="en-US" smtClean="0"/>
              <a:t>‹#›</a:t>
            </a:fld>
            <a:endParaRPr lang="en-US"/>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7FE339D-E470-4A3C-97C9-F8B38F951FDF}" type="datetimeFigureOut">
              <a:rPr lang="en-US" smtClean="0"/>
              <a:t>6/16/2010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905DD39-1E52-414A-98CC-AB1F370B6967}" type="slidenum">
              <a:rPr lang="en-US" smtClean="0"/>
              <a:t>‹#›</a:t>
            </a:fld>
            <a:endParaRPr lang="en-US"/>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D7FE339D-E470-4A3C-97C9-F8B38F951FDF}" type="datetimeFigureOut">
              <a:rPr lang="en-US" smtClean="0"/>
              <a:t>6/16/2010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9905DD39-1E52-414A-98CC-AB1F370B6967}" type="slidenum">
              <a:rPr lang="en-US" smtClean="0"/>
              <a:t>‹#›</a:t>
            </a:fld>
            <a:endParaRPr lang="en-US"/>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7FE339D-E470-4A3C-97C9-F8B38F951FDF}" type="datetimeFigureOut">
              <a:rPr lang="en-US" smtClean="0"/>
              <a:t>6/16/2010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905DD39-1E52-414A-98CC-AB1F370B6967}" type="slidenum">
              <a:rPr lang="en-US" smtClean="0"/>
              <a:t>‹#›</a:t>
            </a:fld>
            <a:endParaRPr lang="en-US"/>
          </a:p>
        </p:txBody>
      </p:sp>
    </p:spTree>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D7FE339D-E470-4A3C-97C9-F8B38F951FDF}" type="datetimeFigureOut">
              <a:rPr lang="en-US" smtClean="0"/>
              <a:t>6/16/2010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905DD39-1E52-414A-98CC-AB1F370B6967}"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7FE339D-E470-4A3C-97C9-F8B38F951FDF}" type="datetimeFigureOut">
              <a:rPr lang="en-US" smtClean="0"/>
              <a:t>6/16/2010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905DD39-1E52-414A-98CC-AB1F370B696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spd="slow">
    <p:dissolve/>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4800" dirty="0" smtClean="0"/>
              <a:t>pregnancy-</a:t>
            </a:r>
            <a:br>
              <a:rPr lang="en-US" sz="4800" dirty="0" smtClean="0"/>
            </a:br>
            <a:r>
              <a:rPr lang="en-US" sz="4800" dirty="0" smtClean="0"/>
              <a:t>How it Happens</a:t>
            </a:r>
            <a:br>
              <a:rPr lang="en-US" sz="4800" dirty="0" smtClean="0"/>
            </a:br>
            <a:r>
              <a:rPr lang="en-US" sz="4800" dirty="0" smtClean="0"/>
              <a:t>Part I</a:t>
            </a:r>
            <a:endParaRPr lang="en-US" sz="4800" dirty="0"/>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6934200" cy="1143000"/>
          </a:xfrm>
        </p:spPr>
        <p:txBody>
          <a:bodyPr/>
          <a:lstStyle/>
          <a:p>
            <a:r>
              <a:rPr lang="en-US" dirty="0" smtClean="0"/>
              <a:t>FACS National Standards:</a:t>
            </a:r>
            <a:endParaRPr lang="en-US" dirty="0"/>
          </a:p>
        </p:txBody>
      </p:sp>
      <p:sp>
        <p:nvSpPr>
          <p:cNvPr id="5" name="TextBox 4"/>
          <p:cNvSpPr txBox="1"/>
          <p:nvPr/>
        </p:nvSpPr>
        <p:spPr>
          <a:xfrm>
            <a:off x="990600" y="3124200"/>
            <a:ext cx="5943600" cy="3477875"/>
          </a:xfrm>
          <a:prstGeom prst="rect">
            <a:avLst/>
          </a:prstGeom>
          <a:noFill/>
        </p:spPr>
        <p:txBody>
          <a:bodyPr wrap="square" rtlCol="0">
            <a:spAutoFit/>
          </a:bodyPr>
          <a:lstStyle/>
          <a:p>
            <a:pPr algn="ctr"/>
            <a:r>
              <a:rPr lang="en-US" sz="4400" dirty="0" smtClean="0"/>
              <a:t>Human Development</a:t>
            </a:r>
          </a:p>
          <a:p>
            <a:pPr algn="ctr"/>
            <a:endParaRPr lang="en-US" sz="4400" dirty="0"/>
          </a:p>
          <a:p>
            <a:pPr>
              <a:buFont typeface="Arial" pitchFamily="34" charset="0"/>
              <a:buChar char="•"/>
            </a:pPr>
            <a:r>
              <a:rPr lang="en-US" sz="4400" dirty="0" smtClean="0"/>
              <a:t>12.1</a:t>
            </a:r>
          </a:p>
          <a:p>
            <a:pPr>
              <a:buFont typeface="Arial" pitchFamily="34" charset="0"/>
              <a:buChar char="•"/>
            </a:pPr>
            <a:r>
              <a:rPr lang="en-US" sz="4400" dirty="0" smtClean="0"/>
              <a:t>12.3</a:t>
            </a:r>
          </a:p>
          <a:p>
            <a:pPr>
              <a:buFont typeface="Arial" pitchFamily="34" charset="0"/>
              <a:buChar char="•"/>
            </a:pPr>
            <a:r>
              <a:rPr lang="en-US" sz="4400" dirty="0" smtClean="0"/>
              <a:t>12.3</a:t>
            </a:r>
            <a:endParaRPr lang="en-US" sz="4400" dirty="0"/>
          </a:p>
        </p:txBody>
      </p:sp>
    </p:spTree>
  </p:cSld>
  <p:clrMapOvr>
    <a:masterClrMapping/>
  </p:clrMapOvr>
  <p:transition spd="slow" advClick="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err="1" smtClean="0"/>
              <a:t>WisconsinTechnology</a:t>
            </a:r>
            <a:r>
              <a:rPr lang="en-US" dirty="0" smtClean="0"/>
              <a:t> Standards</a:t>
            </a:r>
            <a:endParaRPr lang="en-US" dirty="0"/>
          </a:p>
        </p:txBody>
      </p:sp>
      <p:sp>
        <p:nvSpPr>
          <p:cNvPr id="3" name="Content Placeholder 2"/>
          <p:cNvSpPr>
            <a:spLocks noGrp="1"/>
          </p:cNvSpPr>
          <p:nvPr>
            <p:ph idx="1"/>
          </p:nvPr>
        </p:nvSpPr>
        <p:spPr/>
        <p:txBody>
          <a:bodyPr>
            <a:normAutofit/>
          </a:bodyPr>
          <a:lstStyle/>
          <a:p>
            <a:pPr marL="742950" indent="-742950">
              <a:buAutoNum type="alphaUcPeriod"/>
            </a:pPr>
            <a:r>
              <a:rPr lang="en-US" sz="4400" dirty="0" smtClean="0"/>
              <a:t>Media and Technology</a:t>
            </a:r>
          </a:p>
          <a:p>
            <a:pPr marL="742950" indent="-742950">
              <a:buAutoNum type="alphaUcPeriod"/>
            </a:pPr>
            <a:r>
              <a:rPr lang="en-US" sz="4400" dirty="0" smtClean="0"/>
              <a:t>Information &amp; Inquiry</a:t>
            </a:r>
          </a:p>
          <a:p>
            <a:pPr marL="742950" indent="-742950">
              <a:buAutoNum type="alphaUcPeriod"/>
            </a:pPr>
            <a:r>
              <a:rPr lang="en-US" sz="4400" dirty="0" smtClean="0"/>
              <a:t>Independent Learning</a:t>
            </a:r>
          </a:p>
          <a:p>
            <a:pPr marL="742950" indent="-742950">
              <a:buAutoNum type="alphaUcPeriod"/>
            </a:pPr>
            <a:r>
              <a:rPr lang="en-US" sz="4400" dirty="0" smtClean="0"/>
              <a:t>The Learning Community</a:t>
            </a:r>
            <a:endParaRPr lang="en-US" sz="4400" dirty="0"/>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Stated Objective(s):</a:t>
            </a:r>
            <a:endParaRPr lang="en-US" dirty="0"/>
          </a:p>
        </p:txBody>
      </p:sp>
      <p:sp>
        <p:nvSpPr>
          <p:cNvPr id="3" name="Content Placeholder 2"/>
          <p:cNvSpPr>
            <a:spLocks noGrp="1"/>
          </p:cNvSpPr>
          <p:nvPr>
            <p:ph idx="1"/>
          </p:nvPr>
        </p:nvSpPr>
        <p:spPr/>
        <p:txBody>
          <a:bodyPr>
            <a:normAutofit/>
          </a:bodyPr>
          <a:lstStyle/>
          <a:p>
            <a:r>
              <a:rPr lang="en-US" sz="2800" dirty="0" smtClean="0"/>
              <a:t>Using a word processing program the student will create a KWL chart on the topic of Pregnancy.</a:t>
            </a:r>
          </a:p>
          <a:p>
            <a:endParaRPr lang="en-US" sz="2800" dirty="0" smtClean="0"/>
          </a:p>
          <a:p>
            <a:endParaRPr lang="en-US" sz="2800" dirty="0" smtClean="0"/>
          </a:p>
        </p:txBody>
      </p:sp>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Stated Objective(s):</a:t>
            </a:r>
            <a:endParaRPr lang="en-US" dirty="0"/>
          </a:p>
        </p:txBody>
      </p:sp>
      <p:sp>
        <p:nvSpPr>
          <p:cNvPr id="3" name="Content Placeholder 2"/>
          <p:cNvSpPr>
            <a:spLocks noGrp="1"/>
          </p:cNvSpPr>
          <p:nvPr>
            <p:ph idx="1"/>
          </p:nvPr>
        </p:nvSpPr>
        <p:spPr/>
        <p:txBody>
          <a:bodyPr>
            <a:normAutofit/>
          </a:bodyPr>
          <a:lstStyle/>
          <a:p>
            <a:r>
              <a:rPr lang="en-US" sz="2800" dirty="0" smtClean="0"/>
              <a:t>Using a word processing program the student will create a KWL chart on the topic of Pregnancy.</a:t>
            </a:r>
          </a:p>
          <a:p>
            <a:endParaRPr lang="en-US" sz="2800" dirty="0" smtClean="0"/>
          </a:p>
          <a:p>
            <a:endParaRPr lang="en-US" sz="2800" dirty="0" smtClean="0"/>
          </a:p>
          <a:p>
            <a:r>
              <a:rPr lang="en-US" sz="2800" dirty="0" smtClean="0"/>
              <a:t>Students in groups of two will organize and create an Infomercial giving advice to a friend about being involved in a sexual relationship</a:t>
            </a:r>
            <a:r>
              <a:rPr lang="en-US" sz="2000" dirty="0" smtClean="0"/>
              <a:t>.</a:t>
            </a:r>
            <a:endParaRPr lang="en-US" sz="2000" dirty="0"/>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Infomercial assessment</a:t>
            </a:r>
            <a:endParaRPr lang="en-US" dirty="0"/>
          </a:p>
        </p:txBody>
      </p:sp>
      <p:sp>
        <p:nvSpPr>
          <p:cNvPr id="3" name="Content Placeholder 2"/>
          <p:cNvSpPr>
            <a:spLocks noGrp="1"/>
          </p:cNvSpPr>
          <p:nvPr>
            <p:ph idx="1"/>
          </p:nvPr>
        </p:nvSpPr>
        <p:spPr/>
        <p:txBody>
          <a:bodyPr/>
          <a:lstStyle/>
          <a:p>
            <a:r>
              <a:rPr lang="en-US" dirty="0" smtClean="0"/>
              <a:t>Problem: You are concern about your friend who is thinking about becoming sexually active or already is.  What advice would you now give your friend with the information that you just learned.</a:t>
            </a:r>
          </a:p>
          <a:p>
            <a:endParaRPr lang="en-US" dirty="0" smtClean="0"/>
          </a:p>
        </p:txBody>
      </p:sp>
    </p:spTree>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Infomercial assessment</a:t>
            </a:r>
            <a:endParaRPr lang="en-US" dirty="0"/>
          </a:p>
        </p:txBody>
      </p:sp>
      <p:sp>
        <p:nvSpPr>
          <p:cNvPr id="3" name="Content Placeholder 2"/>
          <p:cNvSpPr>
            <a:spLocks noGrp="1"/>
          </p:cNvSpPr>
          <p:nvPr>
            <p:ph idx="1"/>
          </p:nvPr>
        </p:nvSpPr>
        <p:spPr/>
        <p:txBody>
          <a:bodyPr/>
          <a:lstStyle/>
          <a:p>
            <a:r>
              <a:rPr lang="en-US" dirty="0" smtClean="0"/>
              <a:t>Problem: You are concern about your friend who is thinking about becoming sexually active or already is.  What advice would you now give your friend with the information that you just learned.</a:t>
            </a:r>
          </a:p>
          <a:p>
            <a:endParaRPr lang="en-US" dirty="0" smtClean="0"/>
          </a:p>
          <a:p>
            <a:r>
              <a:rPr lang="en-US" dirty="0" smtClean="0"/>
              <a:t>Task:  Create an Infomercial using PowerPoint to give advice to a dear friend about being in a sexual relationship.</a:t>
            </a:r>
            <a:endParaRPr lang="en-US" dirty="0"/>
          </a:p>
        </p:txBody>
      </p:sp>
    </p:spTree>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INFOMERCIAL rubric</a:t>
            </a:r>
            <a:endParaRPr lang="en-US" dirty="0"/>
          </a:p>
        </p:txBody>
      </p:sp>
      <p:graphicFrame>
        <p:nvGraphicFramePr>
          <p:cNvPr id="5" name="Content Placeholder 4"/>
          <p:cNvGraphicFramePr>
            <a:graphicFrameLocks noGrp="1"/>
          </p:cNvGraphicFramePr>
          <p:nvPr>
            <p:ph idx="1"/>
          </p:nvPr>
        </p:nvGraphicFramePr>
        <p:xfrm>
          <a:off x="152400" y="1609725"/>
          <a:ext cx="7848600" cy="5124894"/>
        </p:xfrm>
        <a:graphic>
          <a:graphicData uri="http://schemas.openxmlformats.org/drawingml/2006/table">
            <a:tbl>
              <a:tblPr firstRow="1" bandRow="1">
                <a:tableStyleId>{5C22544A-7EE6-4342-B048-85BDC9FD1C3A}</a:tableStyleId>
              </a:tblPr>
              <a:tblGrid>
                <a:gridCol w="1569720"/>
                <a:gridCol w="1569720"/>
                <a:gridCol w="1569720"/>
                <a:gridCol w="1569720"/>
                <a:gridCol w="1569720"/>
              </a:tblGrid>
              <a:tr h="275278">
                <a:tc>
                  <a:txBody>
                    <a:bodyPr/>
                    <a:lstStyle/>
                    <a:p>
                      <a:pPr marL="0" marR="0" indent="0" algn="ctr">
                        <a:lnSpc>
                          <a:spcPts val="1200"/>
                        </a:lnSpc>
                        <a:spcBef>
                          <a:spcPts val="0"/>
                        </a:spcBef>
                        <a:spcAft>
                          <a:spcPts val="0"/>
                        </a:spcAft>
                      </a:pPr>
                      <a:endParaRPr lang="en-US" sz="1100" dirty="0">
                        <a:latin typeface="Calibri"/>
                        <a:ea typeface="Calibri"/>
                        <a:cs typeface="Times New Roman"/>
                      </a:endParaRPr>
                    </a:p>
                  </a:txBody>
                  <a:tcPr marL="68580" marR="68580" marT="0" marB="0"/>
                </a:tc>
                <a:tc>
                  <a:txBody>
                    <a:bodyPr/>
                    <a:lstStyle/>
                    <a:p>
                      <a:pPr marL="0" marR="0" indent="0" algn="ctr">
                        <a:lnSpc>
                          <a:spcPts val="1200"/>
                        </a:lnSpc>
                        <a:spcBef>
                          <a:spcPts val="0"/>
                        </a:spcBef>
                        <a:spcAft>
                          <a:spcPts val="0"/>
                        </a:spcAft>
                      </a:pPr>
                      <a:r>
                        <a:rPr lang="en-US" sz="1600" b="1">
                          <a:latin typeface="Times New Roman"/>
                          <a:ea typeface="Calibri"/>
                          <a:cs typeface="Times New Roman"/>
                        </a:rPr>
                        <a:t>4</a:t>
                      </a:r>
                      <a:endParaRPr lang="en-US" sz="1100">
                        <a:latin typeface="Calibri"/>
                        <a:ea typeface="Calibri"/>
                        <a:cs typeface="Times New Roman"/>
                      </a:endParaRPr>
                    </a:p>
                  </a:txBody>
                  <a:tcPr marL="68580" marR="68580" marT="0" marB="0"/>
                </a:tc>
                <a:tc>
                  <a:txBody>
                    <a:bodyPr/>
                    <a:lstStyle/>
                    <a:p>
                      <a:pPr marL="0" marR="0" indent="0" algn="ctr">
                        <a:lnSpc>
                          <a:spcPts val="1200"/>
                        </a:lnSpc>
                        <a:spcBef>
                          <a:spcPts val="0"/>
                        </a:spcBef>
                        <a:spcAft>
                          <a:spcPts val="0"/>
                        </a:spcAft>
                      </a:pPr>
                      <a:r>
                        <a:rPr lang="en-US" sz="1600" b="1">
                          <a:latin typeface="Times New Roman"/>
                          <a:ea typeface="Calibri"/>
                          <a:cs typeface="Times New Roman"/>
                        </a:rPr>
                        <a:t>3</a:t>
                      </a:r>
                      <a:endParaRPr lang="en-US" sz="1100">
                        <a:latin typeface="Calibri"/>
                        <a:ea typeface="Calibri"/>
                        <a:cs typeface="Times New Roman"/>
                      </a:endParaRPr>
                    </a:p>
                  </a:txBody>
                  <a:tcPr marL="68580" marR="68580" marT="0" marB="0"/>
                </a:tc>
                <a:tc>
                  <a:txBody>
                    <a:bodyPr/>
                    <a:lstStyle/>
                    <a:p>
                      <a:pPr marL="0" marR="0" indent="0" algn="ctr">
                        <a:lnSpc>
                          <a:spcPts val="1200"/>
                        </a:lnSpc>
                        <a:spcBef>
                          <a:spcPts val="0"/>
                        </a:spcBef>
                        <a:spcAft>
                          <a:spcPts val="0"/>
                        </a:spcAft>
                      </a:pPr>
                      <a:r>
                        <a:rPr lang="en-US" sz="1600" b="1">
                          <a:latin typeface="Times New Roman"/>
                          <a:ea typeface="Calibri"/>
                          <a:cs typeface="Times New Roman"/>
                        </a:rPr>
                        <a:t>2</a:t>
                      </a:r>
                      <a:endParaRPr lang="en-US" sz="1100">
                        <a:latin typeface="Calibri"/>
                        <a:ea typeface="Calibri"/>
                        <a:cs typeface="Times New Roman"/>
                      </a:endParaRPr>
                    </a:p>
                  </a:txBody>
                  <a:tcPr marL="68580" marR="68580" marT="0" marB="0"/>
                </a:tc>
                <a:tc>
                  <a:txBody>
                    <a:bodyPr/>
                    <a:lstStyle/>
                    <a:p>
                      <a:pPr marL="0" marR="0" indent="0" algn="ctr">
                        <a:lnSpc>
                          <a:spcPts val="1200"/>
                        </a:lnSpc>
                        <a:spcBef>
                          <a:spcPts val="0"/>
                        </a:spcBef>
                        <a:spcAft>
                          <a:spcPts val="0"/>
                        </a:spcAft>
                      </a:pPr>
                      <a:r>
                        <a:rPr lang="en-US" sz="1600" b="1">
                          <a:latin typeface="Times New Roman"/>
                          <a:ea typeface="Calibri"/>
                          <a:cs typeface="Times New Roman"/>
                        </a:rPr>
                        <a:t>1</a:t>
                      </a:r>
                      <a:endParaRPr lang="en-US" sz="1100">
                        <a:latin typeface="Calibri"/>
                        <a:ea typeface="Calibri"/>
                        <a:cs typeface="Times New Roman"/>
                      </a:endParaRPr>
                    </a:p>
                  </a:txBody>
                  <a:tcPr marL="68580" marR="68580" marT="0" marB="0"/>
                </a:tc>
              </a:tr>
              <a:tr h="916738">
                <a:tc>
                  <a:txBody>
                    <a:bodyPr/>
                    <a:lstStyle/>
                    <a:p>
                      <a:pPr marL="0" marR="0" indent="0">
                        <a:lnSpc>
                          <a:spcPts val="1200"/>
                        </a:lnSpc>
                        <a:spcBef>
                          <a:spcPts val="0"/>
                        </a:spcBef>
                        <a:spcAft>
                          <a:spcPts val="0"/>
                        </a:spcAft>
                      </a:pPr>
                      <a:r>
                        <a:rPr lang="en-US" sz="1000" b="1">
                          <a:latin typeface="Times New Roman"/>
                          <a:ea typeface="Calibri"/>
                          <a:cs typeface="Times New Roman"/>
                        </a:rPr>
                        <a:t>Requirements</a:t>
                      </a:r>
                      <a:endParaRPr lang="en-US" sz="1100">
                        <a:latin typeface="Calibri"/>
                        <a:ea typeface="Calibri"/>
                        <a:cs typeface="Times New Roman"/>
                      </a:endParaRPr>
                    </a:p>
                    <a:p>
                      <a:pPr marL="342900" marR="0" lvl="0" indent="-342900">
                        <a:lnSpc>
                          <a:spcPts val="1200"/>
                        </a:lnSpc>
                        <a:spcBef>
                          <a:spcPts val="0"/>
                        </a:spcBef>
                        <a:spcAft>
                          <a:spcPts val="0"/>
                        </a:spcAft>
                        <a:buFont typeface="Wingdings"/>
                        <a:buChar char=""/>
                      </a:pPr>
                      <a:r>
                        <a:rPr lang="en-US" sz="800">
                          <a:latin typeface="Times New Roman"/>
                          <a:ea typeface="Calibri"/>
                          <a:cs typeface="Times New Roman"/>
                        </a:rPr>
                        <a:t>At least 5 slides </a:t>
                      </a:r>
                      <a:endParaRPr lang="en-US" sz="1100">
                        <a:latin typeface="Calibri"/>
                        <a:ea typeface="Calibri"/>
                        <a:cs typeface="Times New Roman"/>
                      </a:endParaRPr>
                    </a:p>
                    <a:p>
                      <a:pPr marL="342900" marR="0" lvl="0" indent="-342900">
                        <a:lnSpc>
                          <a:spcPts val="1200"/>
                        </a:lnSpc>
                        <a:spcBef>
                          <a:spcPts val="0"/>
                        </a:spcBef>
                        <a:spcAft>
                          <a:spcPts val="0"/>
                        </a:spcAft>
                        <a:buFont typeface="Wingdings"/>
                        <a:buChar char=""/>
                      </a:pPr>
                      <a:r>
                        <a:rPr lang="en-US" sz="800">
                          <a:latin typeface="Times New Roman"/>
                          <a:ea typeface="Calibri"/>
                          <a:cs typeface="Times New Roman"/>
                        </a:rPr>
                        <a:t>Sources listed</a:t>
                      </a:r>
                      <a:endParaRPr lang="en-US" sz="1100">
                        <a:latin typeface="Calibri"/>
                        <a:ea typeface="Calibri"/>
                        <a:cs typeface="Times New Roman"/>
                      </a:endParaRPr>
                    </a:p>
                    <a:p>
                      <a:pPr marL="342900" marR="0" lvl="0" indent="-342900">
                        <a:lnSpc>
                          <a:spcPts val="1200"/>
                        </a:lnSpc>
                        <a:spcBef>
                          <a:spcPts val="0"/>
                        </a:spcBef>
                        <a:spcAft>
                          <a:spcPts val="0"/>
                        </a:spcAft>
                        <a:buFont typeface="Wingdings"/>
                        <a:buChar char=""/>
                      </a:pPr>
                      <a:r>
                        <a:rPr lang="en-US" sz="800">
                          <a:latin typeface="Times New Roman"/>
                          <a:ea typeface="Calibri"/>
                          <a:cs typeface="Times New Roman"/>
                        </a:rPr>
                        <a:t>Outline of project with assigned responsibilities </a:t>
                      </a:r>
                      <a:endParaRPr lang="en-US" sz="1100">
                        <a:latin typeface="Calibri"/>
                        <a:ea typeface="Calibri"/>
                        <a:cs typeface="Times New Roman"/>
                      </a:endParaRPr>
                    </a:p>
                    <a:p>
                      <a:pPr marL="342900" marR="0" lvl="0" indent="-342900">
                        <a:lnSpc>
                          <a:spcPts val="1200"/>
                        </a:lnSpc>
                        <a:spcBef>
                          <a:spcPts val="0"/>
                        </a:spcBef>
                        <a:spcAft>
                          <a:spcPts val="0"/>
                        </a:spcAft>
                        <a:buFont typeface="Wingdings"/>
                        <a:buChar char=""/>
                      </a:pPr>
                      <a:r>
                        <a:rPr lang="en-US" sz="800">
                          <a:latin typeface="Times New Roman"/>
                          <a:ea typeface="Calibri"/>
                          <a:cs typeface="Times New Roman"/>
                        </a:rPr>
                        <a:t>Includes their KWL chart</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All requirements are met and exceeded.</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All requirements are met.</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One requirement was not completely meet.</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More than one requirement was not completely met.</a:t>
                      </a:r>
                      <a:endParaRPr lang="en-US" sz="1100">
                        <a:latin typeface="Calibri"/>
                        <a:ea typeface="Calibri"/>
                        <a:cs typeface="Times New Roman"/>
                      </a:endParaRPr>
                    </a:p>
                  </a:txBody>
                  <a:tcPr marL="68580" marR="68580" marT="0" marB="0"/>
                </a:tc>
              </a:tr>
              <a:tr h="755955">
                <a:tc>
                  <a:txBody>
                    <a:bodyPr/>
                    <a:lstStyle/>
                    <a:p>
                      <a:pPr marL="0" marR="0" indent="0" algn="ctr">
                        <a:lnSpc>
                          <a:spcPts val="1200"/>
                        </a:lnSpc>
                        <a:spcBef>
                          <a:spcPts val="0"/>
                        </a:spcBef>
                        <a:spcAft>
                          <a:spcPts val="0"/>
                        </a:spcAft>
                      </a:pPr>
                      <a:r>
                        <a:rPr lang="en-US" sz="1000" b="1">
                          <a:latin typeface="Times New Roman"/>
                          <a:ea typeface="Calibri"/>
                          <a:cs typeface="Times New Roman"/>
                        </a:rPr>
                        <a:t>Attractiveness</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Makes excellent use of font, color, graphics, effects, etc. to enhance the presentation.</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Makes good use of font, color, graphic, effects, etc to enhance the presentation.</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Makes use of font, color, graphics, effects, etc. but occasionally these detract from the presentation content.</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Use of font, color, graphics, effects etc. but these often distract from the presentation content.</a:t>
                      </a:r>
                      <a:endParaRPr lang="en-US" sz="1100">
                        <a:latin typeface="Calibri"/>
                        <a:ea typeface="Calibri"/>
                        <a:cs typeface="Times New Roman"/>
                      </a:endParaRPr>
                    </a:p>
                  </a:txBody>
                  <a:tcPr marL="68580" marR="68580" marT="0" marB="0"/>
                </a:tc>
              </a:tr>
              <a:tr h="453573">
                <a:tc>
                  <a:txBody>
                    <a:bodyPr/>
                    <a:lstStyle/>
                    <a:p>
                      <a:pPr marL="0" marR="0" indent="0" algn="ctr">
                        <a:lnSpc>
                          <a:spcPts val="1200"/>
                        </a:lnSpc>
                        <a:spcBef>
                          <a:spcPts val="0"/>
                        </a:spcBef>
                        <a:spcAft>
                          <a:spcPts val="0"/>
                        </a:spcAft>
                      </a:pPr>
                      <a:r>
                        <a:rPr lang="en-US" sz="1000" b="1">
                          <a:latin typeface="Times New Roman"/>
                          <a:ea typeface="Calibri"/>
                          <a:cs typeface="Times New Roman"/>
                        </a:rPr>
                        <a:t>Content</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Includes 4 or more important key pieces of information to their friend.</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Includes 3 important key pieces of information to their friend.</a:t>
                      </a:r>
                      <a:endParaRPr lang="en-US" sz="1100">
                        <a:latin typeface="Calibri"/>
                        <a:ea typeface="Calibri"/>
                        <a:cs typeface="Times New Roman"/>
                      </a:endParaRPr>
                    </a:p>
                  </a:txBody>
                  <a:tcPr marL="68580" marR="68580" marT="0" marB="0"/>
                </a:tc>
                <a:tc>
                  <a:txBody>
                    <a:bodyPr/>
                    <a:lstStyle/>
                    <a:p>
                      <a:pPr marL="0" marR="0" indent="-34290">
                        <a:lnSpc>
                          <a:spcPts val="1200"/>
                        </a:lnSpc>
                        <a:spcBef>
                          <a:spcPts val="0"/>
                        </a:spcBef>
                        <a:spcAft>
                          <a:spcPts val="0"/>
                        </a:spcAft>
                      </a:pPr>
                      <a:r>
                        <a:rPr lang="en-US" sz="1000">
                          <a:latin typeface="Times New Roman"/>
                          <a:ea typeface="Calibri"/>
                          <a:cs typeface="Times New Roman"/>
                        </a:rPr>
                        <a:t>Includes 2 important key pieces of information to their friend.</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Includes only one important key pieces of information to their friend.</a:t>
                      </a:r>
                      <a:endParaRPr lang="en-US" sz="1100">
                        <a:latin typeface="Calibri"/>
                        <a:ea typeface="Calibri"/>
                        <a:cs typeface="Times New Roman"/>
                      </a:endParaRPr>
                    </a:p>
                  </a:txBody>
                  <a:tcPr marL="68580" marR="68580" marT="0" marB="0"/>
                </a:tc>
              </a:tr>
              <a:tr h="604764">
                <a:tc>
                  <a:txBody>
                    <a:bodyPr/>
                    <a:lstStyle/>
                    <a:p>
                      <a:pPr marL="0" marR="0" indent="0" algn="ctr">
                        <a:lnSpc>
                          <a:spcPts val="1200"/>
                        </a:lnSpc>
                        <a:spcBef>
                          <a:spcPts val="0"/>
                        </a:spcBef>
                        <a:spcAft>
                          <a:spcPts val="0"/>
                        </a:spcAft>
                      </a:pPr>
                      <a:r>
                        <a:rPr lang="en-US" sz="1000" b="1">
                          <a:latin typeface="Times New Roman"/>
                          <a:ea typeface="Calibri"/>
                          <a:cs typeface="Times New Roman"/>
                        </a:rPr>
                        <a:t>Organization</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Content is well organized using headings or bullets list to group material.</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Uses headings or bulleted lists to organize, but the overall organization of topics appears flawed.</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tabLst>
                          <a:tab pos="469900" algn="l"/>
                        </a:tabLst>
                      </a:pPr>
                      <a:r>
                        <a:rPr lang="en-US" sz="1000">
                          <a:latin typeface="Times New Roman"/>
                          <a:ea typeface="Calibri"/>
                          <a:cs typeface="Times New Roman"/>
                        </a:rPr>
                        <a:t>Content is logically organized for the most part.</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There was no clear or logical organizational structure, just lots of facts.</a:t>
                      </a:r>
                      <a:endParaRPr lang="en-US" sz="1100">
                        <a:latin typeface="Calibri"/>
                        <a:ea typeface="Calibri"/>
                        <a:cs typeface="Times New Roman"/>
                      </a:endParaRPr>
                    </a:p>
                  </a:txBody>
                  <a:tcPr marL="68580" marR="68580" marT="0" marB="0"/>
                </a:tc>
              </a:tr>
              <a:tr h="755955">
                <a:tc>
                  <a:txBody>
                    <a:bodyPr/>
                    <a:lstStyle/>
                    <a:p>
                      <a:pPr marL="0" marR="0" indent="0" algn="ctr">
                        <a:lnSpc>
                          <a:spcPts val="1200"/>
                        </a:lnSpc>
                        <a:spcBef>
                          <a:spcPts val="0"/>
                        </a:spcBef>
                        <a:spcAft>
                          <a:spcPts val="0"/>
                        </a:spcAft>
                      </a:pPr>
                      <a:r>
                        <a:rPr lang="en-US" sz="1000" b="1">
                          <a:latin typeface="Times New Roman"/>
                          <a:ea typeface="Calibri"/>
                          <a:cs typeface="Times New Roman"/>
                        </a:rPr>
                        <a:t>Workload</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The workload is divided and shared equally by team members.</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The workload is divided and shared fairly by all team members, though workloads may vary person to person</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The workload was divided, but one person in the group is viewed as not doing his/her fair share of the work.</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tabLst>
                          <a:tab pos="190500" algn="l"/>
                        </a:tabLst>
                      </a:pPr>
                      <a:r>
                        <a:rPr lang="en-US" sz="1000">
                          <a:latin typeface="Times New Roman"/>
                          <a:ea typeface="Calibri"/>
                          <a:cs typeface="Times New Roman"/>
                        </a:rPr>
                        <a:t>The workload was not divided OR several people in the group are viewed as not doing their fair share of the work.</a:t>
                      </a:r>
                      <a:endParaRPr lang="en-US" sz="1100">
                        <a:latin typeface="Calibri"/>
                        <a:ea typeface="Calibri"/>
                        <a:cs typeface="Times New Roman"/>
                      </a:endParaRPr>
                    </a:p>
                  </a:txBody>
                  <a:tcPr marL="68580" marR="68580" marT="0" marB="0"/>
                </a:tc>
              </a:tr>
              <a:tr h="604764">
                <a:tc>
                  <a:txBody>
                    <a:bodyPr/>
                    <a:lstStyle/>
                    <a:p>
                      <a:pPr marL="0" marR="0" indent="0" algn="ctr">
                        <a:lnSpc>
                          <a:spcPts val="1200"/>
                        </a:lnSpc>
                        <a:spcBef>
                          <a:spcPts val="0"/>
                        </a:spcBef>
                        <a:spcAft>
                          <a:spcPts val="0"/>
                        </a:spcAft>
                      </a:pPr>
                      <a:r>
                        <a:rPr lang="en-US" sz="1000" b="1">
                          <a:latin typeface="Times New Roman"/>
                          <a:ea typeface="Calibri"/>
                          <a:cs typeface="Times New Roman"/>
                        </a:rPr>
                        <a:t>Presentation</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The presentation was very well done and could be displayed in a public place.</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The presentation was done well and could be displayed in a public place.</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The presentation was done and might be able to be displayed in a public place.</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The presentation wasn’t done in good taste and cannot be displayed in a public place.</a:t>
                      </a:r>
                      <a:endParaRPr lang="en-US" sz="1100">
                        <a:latin typeface="Calibri"/>
                        <a:ea typeface="Calibri"/>
                        <a:cs typeface="Times New Roman"/>
                      </a:endParaRPr>
                    </a:p>
                  </a:txBody>
                  <a:tcPr marL="68580" marR="68580" marT="0" marB="0"/>
                </a:tc>
              </a:tr>
              <a:tr h="453573">
                <a:tc>
                  <a:txBody>
                    <a:bodyPr/>
                    <a:lstStyle/>
                    <a:p>
                      <a:pPr marL="0" marR="0" indent="0" algn="ctr">
                        <a:lnSpc>
                          <a:spcPts val="1200"/>
                        </a:lnSpc>
                        <a:spcBef>
                          <a:spcPts val="0"/>
                        </a:spcBef>
                        <a:spcAft>
                          <a:spcPts val="0"/>
                        </a:spcAft>
                      </a:pPr>
                      <a:r>
                        <a:rPr lang="en-US" sz="1000" b="1">
                          <a:latin typeface="Times New Roman"/>
                          <a:ea typeface="Calibri"/>
                          <a:cs typeface="Times New Roman"/>
                        </a:rPr>
                        <a:t>Time</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All due dates were meet before or on their assigned due dates.</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All due dates were met on their assigned dates.</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Not all due dates were met on their assigned dates, but within the next day.</a:t>
                      </a:r>
                      <a:endParaRPr lang="en-US" sz="1100">
                        <a:latin typeface="Calibri"/>
                        <a:ea typeface="Calibri"/>
                        <a:cs typeface="Times New Roman"/>
                      </a:endParaRPr>
                    </a:p>
                  </a:txBody>
                  <a:tcPr marL="68580" marR="68580" marT="0" marB="0"/>
                </a:tc>
                <a:tc>
                  <a:txBody>
                    <a:bodyPr/>
                    <a:lstStyle/>
                    <a:p>
                      <a:pPr marL="0" marR="0" indent="0">
                        <a:lnSpc>
                          <a:spcPts val="1200"/>
                        </a:lnSpc>
                        <a:spcBef>
                          <a:spcPts val="0"/>
                        </a:spcBef>
                        <a:spcAft>
                          <a:spcPts val="0"/>
                        </a:spcAft>
                      </a:pPr>
                      <a:r>
                        <a:rPr lang="en-US" sz="1000">
                          <a:latin typeface="Times New Roman"/>
                          <a:ea typeface="Calibri"/>
                          <a:cs typeface="Times New Roman"/>
                        </a:rPr>
                        <a:t>Had problems meeting assigned due dates.</a:t>
                      </a:r>
                      <a:endParaRPr lang="en-US" sz="1100">
                        <a:latin typeface="Calibri"/>
                        <a:ea typeface="Calibri"/>
                        <a:cs typeface="Times New Roman"/>
                      </a:endParaRPr>
                    </a:p>
                  </a:txBody>
                  <a:tcPr marL="68580" marR="68580" marT="0" marB="0"/>
                </a:tc>
              </a:tr>
              <a:tr h="275278">
                <a:tc>
                  <a:txBody>
                    <a:bodyPr/>
                    <a:lstStyle/>
                    <a:p>
                      <a:pPr marL="0" marR="0" indent="0" algn="ctr">
                        <a:lnSpc>
                          <a:spcPts val="1200"/>
                        </a:lnSpc>
                        <a:spcBef>
                          <a:spcPts val="0"/>
                        </a:spcBef>
                        <a:spcAft>
                          <a:spcPts val="0"/>
                        </a:spcAft>
                      </a:pPr>
                      <a:r>
                        <a:rPr lang="en-US" sz="1200" b="1">
                          <a:latin typeface="Times New Roman"/>
                          <a:ea typeface="Calibri"/>
                          <a:cs typeface="Times New Roman"/>
                        </a:rPr>
                        <a:t>Total</a:t>
                      </a:r>
                      <a:endParaRPr lang="en-US" sz="1100">
                        <a:latin typeface="Calibri"/>
                        <a:ea typeface="Calibri"/>
                        <a:cs typeface="Times New Roman"/>
                      </a:endParaRPr>
                    </a:p>
                  </a:txBody>
                  <a:tcPr marL="68580" marR="68580" marT="0" marB="0"/>
                </a:tc>
                <a:tc>
                  <a:txBody>
                    <a:bodyPr/>
                    <a:lstStyle/>
                    <a:p>
                      <a:pPr marL="0" marR="0" indent="0" algn="ctr">
                        <a:lnSpc>
                          <a:spcPts val="1200"/>
                        </a:lnSpc>
                        <a:spcBef>
                          <a:spcPts val="0"/>
                        </a:spcBef>
                        <a:spcAft>
                          <a:spcPts val="0"/>
                        </a:spcAft>
                      </a:pPr>
                      <a:endParaRPr lang="en-US" sz="1100">
                        <a:latin typeface="Calibri"/>
                        <a:ea typeface="Calibri"/>
                        <a:cs typeface="Times New Roman"/>
                      </a:endParaRPr>
                    </a:p>
                  </a:txBody>
                  <a:tcPr marL="68580" marR="68580" marT="0" marB="0"/>
                </a:tc>
                <a:tc>
                  <a:txBody>
                    <a:bodyPr/>
                    <a:lstStyle/>
                    <a:p>
                      <a:pPr marL="0" marR="0" indent="0" algn="ctr">
                        <a:lnSpc>
                          <a:spcPts val="1200"/>
                        </a:lnSpc>
                        <a:spcBef>
                          <a:spcPts val="0"/>
                        </a:spcBef>
                        <a:spcAft>
                          <a:spcPts val="0"/>
                        </a:spcAft>
                      </a:pPr>
                      <a:endParaRPr lang="en-US" sz="1100">
                        <a:latin typeface="Calibri"/>
                        <a:ea typeface="Calibri"/>
                        <a:cs typeface="Times New Roman"/>
                      </a:endParaRPr>
                    </a:p>
                  </a:txBody>
                  <a:tcPr marL="68580" marR="68580" marT="0" marB="0"/>
                </a:tc>
                <a:tc>
                  <a:txBody>
                    <a:bodyPr/>
                    <a:lstStyle/>
                    <a:p>
                      <a:pPr marL="0" marR="0" indent="0" algn="ctr">
                        <a:lnSpc>
                          <a:spcPts val="1200"/>
                        </a:lnSpc>
                        <a:spcBef>
                          <a:spcPts val="0"/>
                        </a:spcBef>
                        <a:spcAft>
                          <a:spcPts val="0"/>
                        </a:spcAft>
                      </a:pPr>
                      <a:endParaRPr lang="en-US" sz="1100">
                        <a:latin typeface="Calibri"/>
                        <a:ea typeface="Calibri"/>
                        <a:cs typeface="Times New Roman"/>
                      </a:endParaRPr>
                    </a:p>
                  </a:txBody>
                  <a:tcPr marL="68580" marR="68580" marT="0" marB="0"/>
                </a:tc>
                <a:tc>
                  <a:txBody>
                    <a:bodyPr/>
                    <a:lstStyle/>
                    <a:p>
                      <a:pPr marL="0" marR="0" indent="0" algn="ctr">
                        <a:lnSpc>
                          <a:spcPts val="1200"/>
                        </a:lnSpc>
                        <a:spcBef>
                          <a:spcPts val="0"/>
                        </a:spcBef>
                        <a:spcAft>
                          <a:spcPts val="0"/>
                        </a:spcAft>
                      </a:pPr>
                      <a:endParaRPr lang="en-US" sz="1100" dirty="0">
                        <a:latin typeface="Calibri"/>
                        <a:ea typeface="Calibri"/>
                        <a:cs typeface="Times New Roman"/>
                      </a:endParaRPr>
                    </a:p>
                  </a:txBody>
                  <a:tcPr marL="68580" marR="68580" marT="0" marB="0"/>
                </a:tc>
              </a:tr>
            </a:tbl>
          </a:graphicData>
        </a:graphic>
      </p:graphicFrame>
    </p:spTree>
  </p:cSld>
  <p:clrMapOvr>
    <a:masterClrMapping/>
  </p:clrMapOvr>
  <p:transition spd="slow">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33</TotalTime>
  <Words>613</Words>
  <Application>Microsoft Office PowerPoint</Application>
  <PresentationFormat>On-screen Show (4:3)</PresentationFormat>
  <Paragraphs>78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pregnancy- How it Happens Part I</vt:lpstr>
      <vt:lpstr>FACS National Standards:</vt:lpstr>
      <vt:lpstr>WisconsinTechnology Standards</vt:lpstr>
      <vt:lpstr>Stated Objective(s):</vt:lpstr>
      <vt:lpstr>Stated Objective(s):</vt:lpstr>
      <vt:lpstr>Infomercial assessment</vt:lpstr>
      <vt:lpstr>Infomercial assessment</vt:lpstr>
      <vt:lpstr>INFOMERCIAL rubric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pregnancy- How it Happens Part I</dc:title>
  <dc:creator>Paula</dc:creator>
  <cp:lastModifiedBy>Paula</cp:lastModifiedBy>
  <cp:revision>5</cp:revision>
  <dcterms:created xsi:type="dcterms:W3CDTF">2010-06-17T00:49:03Z</dcterms:created>
  <dcterms:modified xsi:type="dcterms:W3CDTF">2010-06-17T01:22:13Z</dcterms:modified>
</cp:coreProperties>
</file>